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28649" y="1093788"/>
            <a:ext cx="7879841" cy="2967208"/>
          </a:xfrm>
        </p:spPr>
        <p:txBody>
          <a:bodyPr>
            <a:normAutofit/>
          </a:bodyPr>
          <a:lstStyle/>
          <a:p>
            <a:pPr algn="l">
              <a:lnSpc>
                <a:spcPct val="90000"/>
              </a:lnSpc>
            </a:pPr>
            <a:r>
              <a:rPr lang="en-US" sz="4900" dirty="0"/>
              <a:t>Crafting and Deploying Strategic Initiatives for Efficient Educational Leadership</a:t>
            </a:r>
          </a:p>
        </p:txBody>
      </p:sp>
      <p:sp>
        <p:nvSpPr>
          <p:cNvPr id="3" name="Content Placeholder 2"/>
          <p:cNvSpPr>
            <a:spLocks noGrp="1"/>
          </p:cNvSpPr>
          <p:nvPr>
            <p:ph type="subTitle" idx="1"/>
          </p:nvPr>
        </p:nvSpPr>
        <p:spPr>
          <a:xfrm>
            <a:off x="5093594" y="4619624"/>
            <a:ext cx="3417183" cy="1626630"/>
          </a:xfrm>
        </p:spPr>
        <p:txBody>
          <a:bodyPr>
            <a:normAutofit fontScale="92500" lnSpcReduction="20000"/>
          </a:bodyPr>
          <a:lstStyle/>
          <a:p>
            <a:pPr algn="r">
              <a:lnSpc>
                <a:spcPct val="90000"/>
              </a:lnSpc>
            </a:pPr>
            <a:endParaRPr lang="en-US" sz="3000" dirty="0"/>
          </a:p>
          <a:p>
            <a:pPr algn="r">
              <a:lnSpc>
                <a:spcPct val="90000"/>
              </a:lnSpc>
            </a:pPr>
            <a:r>
              <a:rPr lang="en-US" sz="3000" dirty="0" err="1"/>
              <a:t>Freideriki</a:t>
            </a:r>
            <a:r>
              <a:rPr lang="en-US" sz="3000" dirty="0"/>
              <a:t> Liakou</a:t>
            </a:r>
          </a:p>
          <a:p>
            <a:pPr algn="r">
              <a:lnSpc>
                <a:spcPct val="90000"/>
              </a:lnSpc>
            </a:pPr>
            <a:r>
              <a:rPr lang="en-US" sz="3000" dirty="0"/>
              <a:t>PhD candidate</a:t>
            </a:r>
          </a:p>
          <a:p>
            <a:pPr algn="r">
              <a:lnSpc>
                <a:spcPct val="90000"/>
              </a:lnSpc>
            </a:pPr>
            <a:r>
              <a:rPr lang="en-US" sz="3000" dirty="0"/>
              <a:t>University of Alicante</a:t>
            </a:r>
          </a:p>
          <a:p>
            <a:pPr algn="r">
              <a:lnSpc>
                <a:spcPct val="90000"/>
              </a:lnSpc>
            </a:pPr>
            <a:endParaRPr lang="en-US" sz="3000" dirty="0"/>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0936" y="4331166"/>
            <a:ext cx="787984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03304" y="2842186"/>
            <a:ext cx="54864" cy="29600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9144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52777" y="548640"/>
            <a:ext cx="7157553" cy="1188720"/>
          </a:xfrm>
        </p:spPr>
        <p:txBody>
          <a:bodyPr>
            <a:normAutofit/>
          </a:bodyPr>
          <a:lstStyle/>
          <a:p>
            <a:r>
              <a:rPr lang="en-US" sz="4100">
                <a:solidFill>
                  <a:schemeClr val="tx1">
                    <a:lumMod val="85000"/>
                    <a:lumOff val="15000"/>
                  </a:schemeClr>
                </a:solidFill>
              </a:rPr>
              <a:t>Improving Teaching and Learning</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Strategies should focus on enhancing the quality of teaching and learning. This includes professional development for educators, curriculum innovation, and the adoption of best practices to meet diverse learning needs.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8439" y="5970896"/>
            <a:ext cx="7475562"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9144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52777" y="548640"/>
            <a:ext cx="7157553" cy="1188720"/>
          </a:xfrm>
        </p:spPr>
        <p:txBody>
          <a:bodyPr>
            <a:normAutofit/>
          </a:bodyPr>
          <a:lstStyle/>
          <a:p>
            <a:r>
              <a:rPr lang="en-US" sz="4100">
                <a:solidFill>
                  <a:schemeClr val="tx1">
                    <a:lumMod val="85000"/>
                    <a:lumOff val="15000"/>
                  </a:schemeClr>
                </a:solidFill>
              </a:rPr>
              <a:t>Promoting Equity and Inclusivity</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Creating an equitable and inclusive environment is essential. Strategies should address issues of access and diversity, ensuring that all students have the opportunity to succeed.</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8439" y="5970896"/>
            <a:ext cx="7475562"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 y="-5"/>
            <a:ext cx="9144861"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52777" y="548640"/>
            <a:ext cx="7437474" cy="1188720"/>
          </a:xfrm>
        </p:spPr>
        <p:txBody>
          <a:bodyPr>
            <a:normAutofit/>
          </a:bodyPr>
          <a:lstStyle/>
          <a:p>
            <a:pPr>
              <a:lnSpc>
                <a:spcPct val="90000"/>
              </a:lnSpc>
            </a:pPr>
            <a:r>
              <a:rPr lang="en-US" sz="3700">
                <a:solidFill>
                  <a:schemeClr val="tx1">
                    <a:lumMod val="85000"/>
                    <a:lumOff val="15000"/>
                  </a:schemeClr>
                </a:solidFill>
              </a:rPr>
              <a:t>Continuous Evaluation and Improvement</a:t>
            </a:r>
          </a:p>
        </p:txBody>
      </p:sp>
      <p:sp>
        <p:nvSpPr>
          <p:cNvPr id="3" name="Content Placeholder 2"/>
          <p:cNvSpPr>
            <a:spLocks noGrp="1"/>
          </p:cNvSpPr>
          <p:nvPr>
            <p:ph idx="1"/>
          </p:nvPr>
        </p:nvSpPr>
        <p:spPr>
          <a:xfrm>
            <a:off x="1468490" y="2431767"/>
            <a:ext cx="6207019" cy="3685156"/>
          </a:xfrm>
        </p:spPr>
        <p:txBody>
          <a:bodyPr anchor="ctr">
            <a:normAutofit/>
          </a:bodyPr>
          <a:lstStyle/>
          <a:p>
            <a:pPr marL="0" indent="0">
              <a:buNone/>
            </a:pPr>
            <a:r>
              <a:rPr lang="en-US" sz="1700" dirty="0">
                <a:solidFill>
                  <a:schemeClr val="tx1">
                    <a:lumMod val="85000"/>
                    <a:lumOff val="15000"/>
                  </a:schemeClr>
                </a:solidFill>
              </a:rPr>
              <a:t>A commitment to continuous evaluation and improvement is necessary for effective management. </a:t>
            </a:r>
          </a:p>
          <a:p>
            <a:pPr marL="0" indent="0">
              <a:buNone/>
            </a:pPr>
            <a:r>
              <a:rPr lang="en-US" sz="1700" dirty="0">
                <a:solidFill>
                  <a:schemeClr val="tx1">
                    <a:lumMod val="85000"/>
                    <a:lumOff val="15000"/>
                  </a:schemeClr>
                </a:solidFill>
              </a:rPr>
              <a:t>Institutions should establish feedback mechanisms, conduct regular reviews, and be open to innovation and change.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9144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52777" y="548640"/>
            <a:ext cx="7157553" cy="1188720"/>
          </a:xfrm>
        </p:spPr>
        <p:txBody>
          <a:bodyPr>
            <a:normAutofit/>
          </a:bodyPr>
          <a:lstStyle/>
          <a:p>
            <a:pPr>
              <a:lnSpc>
                <a:spcPct val="90000"/>
              </a:lnSpc>
            </a:pPr>
            <a:r>
              <a:rPr lang="en-US" sz="3700">
                <a:solidFill>
                  <a:schemeClr val="tx1">
                    <a:lumMod val="85000"/>
                    <a:lumOff val="15000"/>
                  </a:schemeClr>
                </a:solidFill>
              </a:rPr>
              <a:t>Case Studies of Successful Implementation</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Examining successful case studies can provide valuable insights. These examples highlight best practices and lessons learned, offering guidance for other institutions looking to implement similar strategies.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8439" y="5970896"/>
            <a:ext cx="7475562"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n-US" sz="3500"/>
              <a:t>Conclusion</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en-US" sz="1900"/>
              <a:t>Proficient management of educational organizations requires strategic planning that addresses current challenges. By focusing on strong leadership, stakeholder engagement, data-driven strategies, and continuous improvement, institutions can thrive in today's educational landscape.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 y="-5"/>
            <a:ext cx="9144861"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52777" y="548640"/>
            <a:ext cx="7437474" cy="1188720"/>
          </a:xfrm>
        </p:spPr>
        <p:txBody>
          <a:bodyPr>
            <a:normAutofit/>
          </a:bodyPr>
          <a:lstStyle/>
          <a:p>
            <a:r>
              <a:rPr lang="en-US">
                <a:solidFill>
                  <a:schemeClr val="tx1">
                    <a:lumMod val="85000"/>
                    <a:lumOff val="15000"/>
                  </a:schemeClr>
                </a:solidFill>
              </a:rPr>
              <a:t>Questions and Discussion</a:t>
            </a:r>
          </a:p>
        </p:txBody>
      </p:sp>
      <p:sp>
        <p:nvSpPr>
          <p:cNvPr id="3" name="Content Placeholder 2"/>
          <p:cNvSpPr>
            <a:spLocks noGrp="1"/>
          </p:cNvSpPr>
          <p:nvPr>
            <p:ph idx="1"/>
          </p:nvPr>
        </p:nvSpPr>
        <p:spPr>
          <a:xfrm>
            <a:off x="1468490" y="2431767"/>
            <a:ext cx="6207019" cy="3685156"/>
          </a:xfrm>
        </p:spPr>
        <p:txBody>
          <a:bodyPr anchor="ctr">
            <a:normAutofit/>
          </a:bodyPr>
          <a:lstStyle/>
          <a:p>
            <a:pPr marL="0" indent="0">
              <a:buNone/>
            </a:pPr>
            <a:r>
              <a:rPr lang="en-US" sz="1700" dirty="0">
                <a:solidFill>
                  <a:schemeClr val="tx1">
                    <a:lumMod val="85000"/>
                    <a:lumOff val="15000"/>
                  </a:schemeClr>
                </a:solidFill>
              </a:rPr>
              <a:t>Thank you for your attention.</a:t>
            </a:r>
          </a:p>
          <a:p>
            <a:pPr marL="0" indent="0">
              <a:buNone/>
            </a:pPr>
            <a:r>
              <a:rPr lang="en-US" sz="1700" dirty="0">
                <a:solidFill>
                  <a:schemeClr val="tx1">
                    <a:lumMod val="85000"/>
                    <a:lumOff val="15000"/>
                  </a:schemeClr>
                </a:solidFill>
              </a:rPr>
              <a:t> Please feel free to ask any questions or share your thoughts on the strategies discussed.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700"/>
              <a:t>Introduction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r>
              <a:rPr lang="en-US" sz="1900"/>
              <a:t>In today's dynamic environment, educational organizations must develop and implement strategic plans to manage effectively. This involves understanding and adapting to current challenges, ensuring long-term success and sustainability.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548640"/>
            <a:ext cx="2700645" cy="5431536"/>
          </a:xfrm>
        </p:spPr>
        <p:txBody>
          <a:bodyPr>
            <a:normAutofit/>
          </a:bodyPr>
          <a:lstStyle/>
          <a:p>
            <a:r>
              <a:rPr lang="en-US" sz="4000"/>
              <a:t>Importance of Strategic Planning</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44813" y="552091"/>
            <a:ext cx="4668251" cy="5431536"/>
          </a:xfrm>
        </p:spPr>
        <p:txBody>
          <a:bodyPr anchor="ctr">
            <a:normAutofit/>
          </a:bodyPr>
          <a:lstStyle/>
          <a:p>
            <a:pPr marL="0" indent="0">
              <a:buNone/>
            </a:pPr>
            <a:r>
              <a:rPr lang="en-US" sz="1900" dirty="0"/>
              <a:t>Strategic planning is essential for setting clear objectives, allocating resources efficiently, and creating actionable plans.</a:t>
            </a:r>
          </a:p>
          <a:p>
            <a:pPr marL="0" indent="0">
              <a:buNone/>
            </a:pPr>
            <a:r>
              <a:rPr lang="en-US" sz="1900" dirty="0"/>
              <a:t> It provides a structured approach to navigate complexities and achieve institutional goals.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6478" y="386930"/>
            <a:ext cx="6927525" cy="1188950"/>
          </a:xfrm>
        </p:spPr>
        <p:txBody>
          <a:bodyPr anchor="b">
            <a:normAutofit/>
          </a:bodyPr>
          <a:lstStyle/>
          <a:p>
            <a:r>
              <a:rPr lang="en-US" sz="4300"/>
              <a:t>Identifying Current Challenges</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998368"/>
            <a:ext cx="8771274"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95245" y="2599509"/>
            <a:ext cx="7607751" cy="3435531"/>
          </a:xfrm>
        </p:spPr>
        <p:txBody>
          <a:bodyPr anchor="ctr">
            <a:normAutofit/>
          </a:bodyPr>
          <a:lstStyle/>
          <a:p>
            <a:r>
              <a:rPr lang="en-US" sz="2100" dirty="0"/>
              <a:t>Educational organizations face various challenges such as technological advancements, demographic shifts, financial pressures, and evolving educational standards. Recognizing these challenges is crucial for developing effective strategies.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t>Leadership in Strategic Management</a:t>
            </a: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a:bodyPr>
          <a:lstStyle/>
          <a:p>
            <a:r>
              <a:t>Effective leadership is vital for strategic management. Leaders must be adaptable, visionary, and capable of driving change. They play a key role in fostering a culture of innovation and continuous improvement.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a:t>Engaging Stakeholders</a:t>
            </a:r>
          </a:p>
        </p:txBody>
      </p:sp>
      <p:sp>
        <p:nvSpPr>
          <p:cNvPr id="17"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a:bodyPr>
          <a:lstStyle/>
          <a:p>
            <a:r>
              <a:rPr lang="en-US"/>
              <a:t>Engaging stakeholders, including faculty, students, parents, and the community, is critical for successful strategy implementation. Their involvement ensures that plans are aligned with the needs and expectations of the educational community.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2617" y="962166"/>
            <a:ext cx="2327856" cy="4421876"/>
          </a:xfrm>
        </p:spPr>
        <p:txBody>
          <a:bodyPr anchor="t">
            <a:normAutofit/>
          </a:bodyPr>
          <a:lstStyle/>
          <a:p>
            <a:pPr algn="r"/>
            <a:r>
              <a:rPr lang="en-US" sz="3500"/>
              <a:t>Data-Driven Strategies</a:t>
            </a:r>
          </a:p>
        </p:txBody>
      </p:sp>
      <p:sp>
        <p:nvSpPr>
          <p:cNvPr id="3" name="Content Placeholder 2"/>
          <p:cNvSpPr>
            <a:spLocks noGrp="1"/>
          </p:cNvSpPr>
          <p:nvPr>
            <p:ph idx="1"/>
          </p:nvPr>
        </p:nvSpPr>
        <p:spPr>
          <a:xfrm>
            <a:off x="3066696" y="962167"/>
            <a:ext cx="5143585" cy="4743174"/>
          </a:xfrm>
        </p:spPr>
        <p:txBody>
          <a:bodyPr anchor="t">
            <a:normAutofit/>
          </a:bodyPr>
          <a:lstStyle/>
          <a:p>
            <a:pPr marL="0" indent="0">
              <a:buNone/>
            </a:pPr>
            <a:r>
              <a:rPr lang="en-US" sz="1700" dirty="0"/>
              <a:t>Utilizing data-driven approaches enhances decision-making processes. </a:t>
            </a:r>
          </a:p>
          <a:p>
            <a:pPr marL="0" indent="0">
              <a:buNone/>
            </a:pPr>
            <a:r>
              <a:rPr lang="en-US" sz="1700" dirty="0"/>
              <a:t>By analyzing relevant data, educational organizations can make informed decisions that promote efficiency and improve outcomes.</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9144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544" y="847600"/>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1958" y="1233241"/>
            <a:ext cx="2430380" cy="4064628"/>
          </a:xfrm>
        </p:spPr>
        <p:txBody>
          <a:bodyPr>
            <a:normAutofit/>
          </a:bodyPr>
          <a:lstStyle/>
          <a:p>
            <a:r>
              <a:rPr lang="en-US" sz="3700">
                <a:solidFill>
                  <a:srgbClr val="FFFFFF"/>
                </a:solidFill>
              </a:rPr>
              <a:t>Integrating Technology</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2000" y="820880"/>
            <a:ext cx="3943349" cy="4889350"/>
          </a:xfrm>
        </p:spPr>
        <p:txBody>
          <a:bodyPr anchor="t">
            <a:normAutofit/>
          </a:bodyPr>
          <a:lstStyle/>
          <a:p>
            <a:pPr>
              <a:lnSpc>
                <a:spcPct val="90000"/>
              </a:lnSpc>
            </a:pPr>
            <a:r>
              <a:rPr lang="en-US" sz="2500" dirty="0"/>
              <a:t>Technology integration is essential for modern educational management. </a:t>
            </a:r>
          </a:p>
          <a:p>
            <a:pPr>
              <a:lnSpc>
                <a:spcPct val="90000"/>
              </a:lnSpc>
            </a:pPr>
            <a:r>
              <a:rPr lang="en-US" sz="2500" dirty="0"/>
              <a:t>It enhances administrative processes, improves communication, and supports innovative teaching methods. </a:t>
            </a:r>
          </a:p>
          <a:p>
            <a:pPr>
              <a:lnSpc>
                <a:spcPct val="90000"/>
              </a:lnSpc>
            </a:pPr>
            <a:r>
              <a:rPr lang="en-US" sz="2500" dirty="0"/>
              <a:t>Institutions should invest in robust technology infrastructure and training.</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53792"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0699" y="687480"/>
            <a:ext cx="5605629" cy="994172"/>
          </a:xfrm>
        </p:spPr>
        <p:txBody>
          <a:bodyPr>
            <a:normAutofit/>
          </a:bodyPr>
          <a:lstStyle/>
          <a:p>
            <a:pPr>
              <a:lnSpc>
                <a:spcPct val="90000"/>
              </a:lnSpc>
            </a:pPr>
            <a:r>
              <a:rPr lang="en-US" sz="3000"/>
              <a:t>Financial Planning and Management</a:t>
            </a:r>
          </a:p>
        </p:txBody>
      </p:sp>
      <p:sp>
        <p:nvSpPr>
          <p:cNvPr id="3" name="Content Placeholder 2"/>
          <p:cNvSpPr>
            <a:spLocks noGrp="1"/>
          </p:cNvSpPr>
          <p:nvPr>
            <p:ph idx="1"/>
          </p:nvPr>
        </p:nvSpPr>
        <p:spPr>
          <a:xfrm>
            <a:off x="852321" y="2227943"/>
            <a:ext cx="5033221" cy="3788227"/>
          </a:xfrm>
        </p:spPr>
        <p:txBody>
          <a:bodyPr anchor="ctr">
            <a:normAutofit/>
          </a:bodyPr>
          <a:lstStyle/>
          <a:p>
            <a:r>
              <a:rPr lang="en-US" sz="2100" dirty="0"/>
              <a:t>Effective financial management is crucial for sustainability. This involves budgeting, resource allocation, and financial forecasting. </a:t>
            </a:r>
          </a:p>
          <a:p>
            <a:r>
              <a:rPr lang="en-US" sz="2100" dirty="0"/>
              <a:t>Sound financial practices ensure that educational organizations can meet their goals and invest in future growth.</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Ευρώ">
            <a:extLst>
              <a:ext uri="{FF2B5EF4-FFF2-40B4-BE49-F238E27FC236}">
                <a16:creationId xmlns:a16="http://schemas.microsoft.com/office/drawing/2014/main" id="{59E44BA2-4AFA-53FA-F460-26F15644C1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504</Words>
  <Application>Microsoft Office PowerPoint</Application>
  <PresentationFormat>Presentación en pantalla (4:3)</PresentationFormat>
  <Paragraphs>40</Paragraphs>
  <Slides>15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Office Theme</vt:lpstr>
      <vt:lpstr>Crafting and Deploying Strategic Initiatives for Efficient Educational Leadership</vt:lpstr>
      <vt:lpstr>Introduction</vt:lpstr>
      <vt:lpstr>Importance of Strategic Planning</vt:lpstr>
      <vt:lpstr>Identifying Current Challenges</vt:lpstr>
      <vt:lpstr>Leadership in Strategic Management</vt:lpstr>
      <vt:lpstr>Engaging Stakeholders</vt:lpstr>
      <vt:lpstr>Data-Driven Strategies</vt:lpstr>
      <vt:lpstr>Integrating Technology</vt:lpstr>
      <vt:lpstr>Financial Planning and Management</vt:lpstr>
      <vt:lpstr>Improving Teaching and Learning</vt:lpstr>
      <vt:lpstr>Promoting Equity and Inclusivity</vt:lpstr>
      <vt:lpstr>Continuous Evaluation and Improvement</vt:lpstr>
      <vt:lpstr>Case Studies of Successful Implementation</vt:lpstr>
      <vt:lpstr>Conclusion</vt:lpstr>
      <vt:lpstr>Questions and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generated using python-pptx</dc:description>
  <cp:lastModifiedBy>Ramón Ruiz</cp:lastModifiedBy>
  <cp:revision>3</cp:revision>
  <dcterms:created xsi:type="dcterms:W3CDTF">2013-01-27T09:14:16Z</dcterms:created>
  <dcterms:modified xsi:type="dcterms:W3CDTF">2025-07-07T15:44:40Z</dcterms:modified>
  <cp:category/>
</cp:coreProperties>
</file>